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e Bloggs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–Joe Bloggs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hyperlink" Target="https://stackify.com/oops-concepts-in-java/" TargetMode="External"/><Relationship Id="rId5" Type="http://schemas.openxmlformats.org/officeDocument/2006/relationships/hyperlink" Target="https://www.ictdemy.com/java/oop/inheritance-and-polymorphism-in-java" TargetMode="External"/><Relationship Id="rId6" Type="http://schemas.openxmlformats.org/officeDocument/2006/relationships/hyperlink" Target="https://www.geeksforgeeks.org/encapsulation-in-java/" TargetMode="External"/><Relationship Id="rId7" Type="http://schemas.openxmlformats.org/officeDocument/2006/relationships/hyperlink" Target="https://searchapparchitecture.techtarget.com/definition/object-oriented-programming-OOP" TargetMode="External"/><Relationship Id="rId8" Type="http://schemas.openxmlformats.org/officeDocument/2006/relationships/hyperlink" Target="https://www.geeksforgeeks.org/inheritance-in-java/" TargetMode="External"/><Relationship Id="rId9" Type="http://schemas.openxmlformats.org/officeDocument/2006/relationships/hyperlink" Target="https://www.tutorialspoint.com/java/java_constructors.htm" TargetMode="External"/><Relationship Id="rId10" Type="http://schemas.openxmlformats.org/officeDocument/2006/relationships/hyperlink" Target="https://www.javatpoint.com/runtime-polymorphism-in-java" TargetMode="External"/><Relationship Id="rId11" Type="http://schemas.openxmlformats.org/officeDocument/2006/relationships/image" Target="../media/image3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bject Oriented Programming  with  Java(CT038 3 -2)"/>
          <p:cNvSpPr txBox="1"/>
          <p:nvPr>
            <p:ph type="ctrTitle"/>
          </p:nvPr>
        </p:nvSpPr>
        <p:spPr>
          <a:xfrm>
            <a:off x="909191" y="558800"/>
            <a:ext cx="11415018" cy="1073994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233679">
              <a:defRPr sz="2360">
                <a:solidFill>
                  <a:srgbClr val="FFFFFF"/>
                </a:solidFill>
                <a:latin typeface="Zapfino"/>
                <a:ea typeface="Zapfino"/>
                <a:cs typeface="Zapfino"/>
                <a:sym typeface="Zapfino"/>
              </a:defRPr>
            </a:lvl1pPr>
          </a:lstStyle>
          <a:p>
            <a:pPr/>
            <a:r>
              <a:t>Object Oriented Programming  with  Java(CT038 3 -2)</a:t>
            </a:r>
          </a:p>
        </p:txBody>
      </p:sp>
      <p:pic>
        <p:nvPicPr>
          <p:cNvPr id="120" name="EF540516-DBC6-48F7-9008-CF8FA4703654.png" descr="EF540516-DBC6-48F7-9008-CF8FA47036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00" y="2878592"/>
            <a:ext cx="4381798" cy="438179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Presentation on…"/>
          <p:cNvSpPr txBox="1"/>
          <p:nvPr>
            <p:ph type="subTitle" sz="quarter" idx="1"/>
          </p:nvPr>
        </p:nvSpPr>
        <p:spPr>
          <a:xfrm>
            <a:off x="4969841" y="4325675"/>
            <a:ext cx="7220795" cy="1455689"/>
          </a:xfrm>
          <a:prstGeom prst="rect">
            <a:avLst/>
          </a:prstGeom>
          <a:blipFill>
            <a:blip r:embed="rId4"/>
          </a:blipFill>
          <a:ln w="9525">
            <a:round/>
          </a:ln>
          <a:effectLst>
            <a:outerShdw sx="100000" sy="100000" kx="0" ky="0" algn="b" rotWithShape="0" blurRad="190500" dist="317500" dir="5400000">
              <a:srgbClr val="000000">
                <a:alpha val="84183"/>
              </a:srgbClr>
            </a:outerShdw>
          </a:effectLst>
        </p:spPr>
        <p:txBody>
          <a:bodyPr/>
          <a:lstStyle/>
          <a:p>
            <a:pPr algn="l">
              <a:defRPr>
                <a:solidFill>
                  <a:srgbClr val="FFFFFF"/>
                </a:solidFill>
                <a:latin typeface="Snell Roundhand"/>
                <a:ea typeface="Snell Roundhand"/>
                <a:cs typeface="Snell Roundhand"/>
                <a:sym typeface="Snell Roundhand"/>
              </a:defRPr>
            </a:pPr>
            <a:r>
              <a:t>Presentation on</a:t>
            </a:r>
          </a:p>
          <a:p>
            <a:pPr>
              <a:defRPr>
                <a:solidFill>
                  <a:srgbClr val="FFFFFF"/>
                </a:solidFill>
                <a:latin typeface="Snell Roundhand Bold"/>
                <a:ea typeface="Snell Roundhand Bold"/>
                <a:cs typeface="Snell Roundhand Bold"/>
                <a:sym typeface="Snell Roundhand Bold"/>
              </a:defRPr>
            </a:pPr>
            <a:r>
              <a:t>Courier Management System</a:t>
            </a:r>
          </a:p>
        </p:txBody>
      </p:sp>
      <p:pic>
        <p:nvPicPr>
          <p:cNvPr id="122" name="Project guide:… Project guide:&#10;&#10;Sir Mr. Sushil Adhikari" descr="Project guide:… Project guide:Sir Mr. Sushil Adhikari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1112" y="7111007"/>
            <a:ext cx="2710384" cy="1665537"/>
          </a:xfrm>
          <a:prstGeom prst="rect">
            <a:avLst/>
          </a:prstGeom>
          <a:effectLst>
            <a:outerShdw sx="100000" sy="100000" kx="0" ky="0" algn="b" rotWithShape="0" blurRad="190500" dist="317500" dir="5400000">
              <a:srgbClr val="000000">
                <a:alpha val="84183"/>
              </a:srgbClr>
            </a:outerShdw>
          </a:effectLst>
        </p:spPr>
      </p:pic>
      <p:pic>
        <p:nvPicPr>
          <p:cNvPr id="123" name="Prepared by:… Prepared by:&#10;&#10;Sandesh Giri (NPI000041)&#10;Suraj Pandey (NPI000051)" descr="Prepared by:… Prepared by:Sandesh Giri (NPI000041)Suraj Pandey (NPI000051)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90012" y="7111007"/>
            <a:ext cx="3701083" cy="1665537"/>
          </a:xfrm>
          <a:prstGeom prst="rect">
            <a:avLst/>
          </a:prstGeom>
          <a:effectLst>
            <a:outerShdw sx="100000" sy="100000" kx="0" ky="0" algn="b" rotWithShape="0" blurRad="190500" dist="317500" dir="5400000">
              <a:srgbClr val="000000">
                <a:alpha val="84183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Use of Object Oriented Programming Concept"/>
          <p:cNvSpPr txBox="1"/>
          <p:nvPr>
            <p:ph type="ctrTitle"/>
          </p:nvPr>
        </p:nvSpPr>
        <p:spPr>
          <a:xfrm>
            <a:off x="1431032" y="457200"/>
            <a:ext cx="9958884" cy="863600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297941">
              <a:defRPr sz="40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 of Object Oriented Programming Concept</a:t>
            </a:r>
          </a:p>
        </p:txBody>
      </p:sp>
      <p:sp>
        <p:nvSpPr>
          <p:cNvPr id="162" name="Encapsulation"/>
          <p:cNvSpPr txBox="1"/>
          <p:nvPr>
            <p:ph type="subTitle" sz="quarter" idx="1"/>
          </p:nvPr>
        </p:nvSpPr>
        <p:spPr>
          <a:xfrm>
            <a:off x="1270000" y="2679700"/>
            <a:ext cx="10464800" cy="939800"/>
          </a:xfrm>
          <a:prstGeom prst="rect">
            <a:avLst/>
          </a:prstGeom>
        </p:spPr>
        <p:txBody>
          <a:bodyPr/>
          <a:lstStyle>
            <a:lvl1pPr marL="633875" indent="-633875" algn="l">
              <a:lnSpc>
                <a:spcPct val="150000"/>
              </a:lnSpc>
              <a:buSzPct val="100000"/>
              <a:buBlip>
                <a:blip r:embed="rId3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Encapsulation</a:t>
            </a:r>
          </a:p>
        </p:txBody>
      </p:sp>
      <p:pic>
        <p:nvPicPr>
          <p:cNvPr id="163" name="Screen Shot 2021-08-11 at 8.16.50 pm.png" descr="Screen Shot 2021-08-11 at 8.16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350" y="3575050"/>
            <a:ext cx="6184900" cy="554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Use of Object Oriented Programming Concept"/>
          <p:cNvSpPr txBox="1"/>
          <p:nvPr>
            <p:ph type="ctrTitle"/>
          </p:nvPr>
        </p:nvSpPr>
        <p:spPr>
          <a:xfrm>
            <a:off x="1431032" y="457200"/>
            <a:ext cx="9958884" cy="863600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297941">
              <a:defRPr sz="40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 of Object Oriented Programming Concept</a:t>
            </a:r>
          </a:p>
        </p:txBody>
      </p:sp>
      <p:sp>
        <p:nvSpPr>
          <p:cNvPr id="166" name="Constructor"/>
          <p:cNvSpPr txBox="1"/>
          <p:nvPr>
            <p:ph type="subTitle" sz="quarter" idx="1"/>
          </p:nvPr>
        </p:nvSpPr>
        <p:spPr>
          <a:xfrm>
            <a:off x="1270000" y="2679700"/>
            <a:ext cx="10464800" cy="939800"/>
          </a:xfrm>
          <a:prstGeom prst="rect">
            <a:avLst/>
          </a:prstGeom>
        </p:spPr>
        <p:txBody>
          <a:bodyPr/>
          <a:lstStyle>
            <a:lvl1pPr marL="633875" indent="-633875" algn="l">
              <a:lnSpc>
                <a:spcPct val="150000"/>
              </a:lnSpc>
              <a:buSzPct val="100000"/>
              <a:buBlip>
                <a:blip r:embed="rId3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Constructor</a:t>
            </a:r>
          </a:p>
        </p:txBody>
      </p:sp>
      <p:pic>
        <p:nvPicPr>
          <p:cNvPr id="167" name="Screen Shot 2021-08-11 at 8.15.32 pm.png" descr="Screen Shot 2021-08-11 at 8.15.3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4950" y="4191000"/>
            <a:ext cx="10796876" cy="4130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Use of Object Oriented Programming Concept"/>
          <p:cNvSpPr txBox="1"/>
          <p:nvPr>
            <p:ph type="ctrTitle"/>
          </p:nvPr>
        </p:nvSpPr>
        <p:spPr>
          <a:xfrm>
            <a:off x="1431032" y="457200"/>
            <a:ext cx="9958884" cy="863600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297941">
              <a:defRPr sz="40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 of Object Oriented Programming Concept</a:t>
            </a:r>
          </a:p>
        </p:txBody>
      </p:sp>
      <p:sp>
        <p:nvSpPr>
          <p:cNvPr id="170" name="Inheritance"/>
          <p:cNvSpPr txBox="1"/>
          <p:nvPr>
            <p:ph type="subTitle" sz="quarter" idx="1"/>
          </p:nvPr>
        </p:nvSpPr>
        <p:spPr>
          <a:xfrm>
            <a:off x="1270000" y="2679700"/>
            <a:ext cx="10464800" cy="939800"/>
          </a:xfrm>
          <a:prstGeom prst="rect">
            <a:avLst/>
          </a:prstGeom>
        </p:spPr>
        <p:txBody>
          <a:bodyPr/>
          <a:lstStyle>
            <a:lvl1pPr marL="633875" indent="-633875" algn="l">
              <a:lnSpc>
                <a:spcPct val="150000"/>
              </a:lnSpc>
              <a:buSzPct val="100000"/>
              <a:buBlip>
                <a:blip r:embed="rId3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Inheritance</a:t>
            </a:r>
          </a:p>
        </p:txBody>
      </p:sp>
      <p:pic>
        <p:nvPicPr>
          <p:cNvPr id="171" name="Screen Shot 2021-08-11 at 8.15.32 pm.png" descr="Screen Shot 2021-08-11 at 8.15.3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3823" y="4229100"/>
            <a:ext cx="10464801" cy="4003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ode Reusability through inheritance…"/>
          <p:cNvSpPr txBox="1"/>
          <p:nvPr>
            <p:ph type="subTitle" idx="1"/>
          </p:nvPr>
        </p:nvSpPr>
        <p:spPr>
          <a:xfrm>
            <a:off x="1270000" y="2373662"/>
            <a:ext cx="10464800" cy="5766297"/>
          </a:xfrm>
          <a:prstGeom prst="rect">
            <a:avLst/>
          </a:prstGeom>
        </p:spPr>
        <p:txBody>
          <a:bodyPr/>
          <a:lstStyle/>
          <a:p>
            <a:pPr marL="633875" indent="-633875" algn="l">
              <a:lnSpc>
                <a:spcPct val="190000"/>
              </a:lnSpc>
              <a:buSzPct val="100000"/>
              <a:buBlip>
                <a:blip r:embed="rId2"/>
              </a:buBlip>
            </a:pPr>
            <a:r>
              <a:t>Code Reusability through inheritance</a:t>
            </a:r>
          </a:p>
          <a:p>
            <a:pPr marL="633875" indent="-633875" algn="l">
              <a:lnSpc>
                <a:spcPct val="190000"/>
              </a:lnSpc>
              <a:buSzPct val="100000"/>
              <a:buBlip>
                <a:blip r:embed="rId2"/>
              </a:buBlip>
            </a:pPr>
            <a:r>
              <a:t>Flexible due to the use of polymorphism</a:t>
            </a:r>
          </a:p>
          <a:p>
            <a:pPr marL="633875" indent="-633875" algn="l">
              <a:lnSpc>
                <a:spcPct val="190000"/>
              </a:lnSpc>
              <a:buSzPct val="100000"/>
              <a:buBlip>
                <a:blip r:embed="rId2"/>
              </a:buBlip>
            </a:pPr>
            <a:r>
              <a:t>Simple </a:t>
            </a:r>
          </a:p>
          <a:p>
            <a:pPr marL="633875" indent="-633875" algn="l">
              <a:lnSpc>
                <a:spcPct val="190000"/>
              </a:lnSpc>
              <a:buSzPct val="100000"/>
              <a:buBlip>
                <a:blip r:embed="rId2"/>
              </a:buBlip>
            </a:pPr>
            <a:r>
              <a:t>Fast development of software</a:t>
            </a:r>
          </a:p>
          <a:p>
            <a:pPr marL="633875" indent="-633875" algn="l">
              <a:lnSpc>
                <a:spcPct val="190000"/>
              </a:lnSpc>
              <a:buSzPct val="100000"/>
              <a:buBlip>
                <a:blip r:embed="rId2"/>
              </a:buBlip>
            </a:pPr>
            <a:r>
              <a:t>Reduce maintenance.</a:t>
            </a:r>
          </a:p>
        </p:txBody>
      </p:sp>
      <p:sp>
        <p:nvSpPr>
          <p:cNvPr id="174" name="Advantages of Object Oriented System"/>
          <p:cNvSpPr txBox="1"/>
          <p:nvPr>
            <p:ph type="ctrTitle"/>
          </p:nvPr>
        </p:nvSpPr>
        <p:spPr>
          <a:xfrm>
            <a:off x="1431032" y="457200"/>
            <a:ext cx="9958884" cy="863600"/>
          </a:xfrm>
          <a:prstGeom prst="rect">
            <a:avLst/>
          </a:prstGeom>
          <a:blipFill>
            <a:blip r:embed="rId3"/>
          </a:blipFill>
          <a:ln w="9525">
            <a:round/>
          </a:ln>
        </p:spPr>
        <p:txBody>
          <a:bodyPr/>
          <a:lstStyle>
            <a:lvl1pPr defTabSz="356362">
              <a:defRPr sz="48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Advantages of Object Oriented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nnot delete and update feedback.…"/>
          <p:cNvSpPr txBox="1"/>
          <p:nvPr>
            <p:ph type="subTitle" sz="half" idx="1"/>
          </p:nvPr>
        </p:nvSpPr>
        <p:spPr>
          <a:xfrm>
            <a:off x="987077" y="3388518"/>
            <a:ext cx="11030646" cy="4424364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</p:spPr>
        <p:txBody>
          <a:bodyPr/>
          <a:lstStyle/>
          <a:p>
            <a:pPr marL="583165" indent="-583165" algn="l" defTabSz="537463">
              <a:lnSpc>
                <a:spcPct val="160000"/>
              </a:lnSpc>
              <a:buSzPct val="100000"/>
              <a:buBlip>
                <a:blip r:embed="rId2"/>
              </a:buBlip>
              <a:defRPr sz="3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Cannot delete and update feedback.</a:t>
            </a:r>
          </a:p>
          <a:p>
            <a:pPr marL="583165" indent="-583165" algn="l" defTabSz="537463">
              <a:lnSpc>
                <a:spcPct val="160000"/>
              </a:lnSpc>
              <a:buSzPct val="100000"/>
              <a:buBlip>
                <a:blip r:embed="rId2"/>
              </a:buBlip>
              <a:defRPr sz="3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 related to the customer are not deleted when customer account is deleted from the file.</a:t>
            </a:r>
          </a:p>
          <a:p>
            <a:pPr marL="583165" indent="-583165" algn="l" defTabSz="537463">
              <a:lnSpc>
                <a:spcPct val="160000"/>
              </a:lnSpc>
              <a:buSzPct val="100000"/>
              <a:buBlip>
                <a:blip r:embed="rId2"/>
              </a:buBlip>
              <a:defRPr sz="3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Can only view invoice report stored in file(cannot view weekly, monthly and annual report separately).</a:t>
            </a:r>
          </a:p>
          <a:p>
            <a:pPr marL="583165" indent="-583165" algn="l" defTabSz="537463">
              <a:lnSpc>
                <a:spcPct val="160000"/>
              </a:lnSpc>
              <a:buSzPct val="100000"/>
              <a:buBlip>
                <a:blip r:embed="rId2"/>
              </a:buBlip>
              <a:defRPr sz="3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Delivery staff can view all the orders.</a:t>
            </a:r>
          </a:p>
        </p:txBody>
      </p:sp>
      <p:sp>
        <p:nvSpPr>
          <p:cNvPr id="177" name="Limitations"/>
          <p:cNvSpPr txBox="1"/>
          <p:nvPr>
            <p:ph type="ctrTitle"/>
          </p:nvPr>
        </p:nvSpPr>
        <p:spPr>
          <a:xfrm>
            <a:off x="1431032" y="457200"/>
            <a:ext cx="9958884" cy="863600"/>
          </a:xfrm>
          <a:prstGeom prst="rect">
            <a:avLst/>
          </a:prstGeom>
          <a:blipFill>
            <a:blip r:embed="rId3"/>
          </a:blipFill>
          <a:ln w="9525">
            <a:round/>
          </a:ln>
        </p:spPr>
        <p:txBody>
          <a:bodyPr/>
          <a:lstStyle>
            <a:lvl1pPr defTabSz="356362">
              <a:defRPr sz="48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Limitations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nclusion"/>
          <p:cNvSpPr txBox="1"/>
          <p:nvPr>
            <p:ph type="ctrTitle"/>
          </p:nvPr>
        </p:nvSpPr>
        <p:spPr>
          <a:xfrm>
            <a:off x="1431032" y="457200"/>
            <a:ext cx="9958884" cy="863600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356362">
              <a:defRPr sz="48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80" name="Rectangle"/>
          <p:cNvSpPr txBox="1"/>
          <p:nvPr/>
        </p:nvSpPr>
        <p:spPr>
          <a:xfrm>
            <a:off x="987077" y="2664618"/>
            <a:ext cx="11030646" cy="4424364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33679">
              <a:lnSpc>
                <a:spcPct val="160000"/>
              </a:lnSpc>
              <a:defRPr b="0" sz="14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81" name="System is developed under OOP concept by the creation of class, object, inheritance, constructor and encapsulation.…"/>
          <p:cNvSpPr txBox="1"/>
          <p:nvPr/>
        </p:nvSpPr>
        <p:spPr>
          <a:xfrm>
            <a:off x="987077" y="2664618"/>
            <a:ext cx="10084643" cy="431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38794" indent="-538794" algn="l" defTabSz="496570">
              <a:lnSpc>
                <a:spcPct val="200000"/>
              </a:lnSpc>
              <a:buSzPct val="100000"/>
              <a:buBlip>
                <a:blip r:embed="rId3"/>
              </a:buBlip>
              <a:defRPr b="0" sz="31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System is developed under OOP concept by the creation of class, object, inheritance, constructor and encapsulation.</a:t>
            </a:r>
          </a:p>
          <a:p>
            <a:pPr marL="538794" indent="-538794" algn="l" defTabSz="496570">
              <a:lnSpc>
                <a:spcPct val="200000"/>
              </a:lnSpc>
              <a:buSzPct val="100000"/>
              <a:buBlip>
                <a:blip r:embed="rId3"/>
              </a:buBlip>
              <a:defRPr b="0" sz="31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Software that is used to code this system was Netbeans.</a:t>
            </a:r>
          </a:p>
          <a:p>
            <a:pPr marL="538794" indent="-538794" algn="l" defTabSz="496570">
              <a:lnSpc>
                <a:spcPct val="150000"/>
              </a:lnSpc>
              <a:buSzPct val="100000"/>
              <a:buBlip>
                <a:blip r:embed="rId3"/>
              </a:buBlip>
              <a:defRPr b="0" sz="31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targeted users are managing staff and delivery staff.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ferences"/>
          <p:cNvSpPr txBox="1"/>
          <p:nvPr>
            <p:ph type="ctrTitle"/>
          </p:nvPr>
        </p:nvSpPr>
        <p:spPr>
          <a:xfrm>
            <a:off x="1431032" y="495551"/>
            <a:ext cx="3451726" cy="611025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233679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References</a:t>
            </a:r>
          </a:p>
        </p:txBody>
      </p:sp>
      <p:grpSp>
        <p:nvGrpSpPr>
          <p:cNvPr id="186" name="ALTVATER, A. (2020). What Are OOP Concepts in Java? The Four Main OOP Concepts in Java, How They Work, Examples, and More. Retrieved 8 August 2021, from https://stackify.com/oops-concepts-in-java/…"/>
          <p:cNvGrpSpPr/>
          <p:nvPr/>
        </p:nvGrpSpPr>
        <p:grpSpPr>
          <a:xfrm>
            <a:off x="1367532" y="1452039"/>
            <a:ext cx="10085884" cy="7782620"/>
            <a:chOff x="0" y="0"/>
            <a:chExt cx="10085883" cy="7782619"/>
          </a:xfrm>
        </p:grpSpPr>
        <p:sp>
          <p:nvSpPr>
            <p:cNvPr id="185" name="ALTVATER, A. (2020). What Are OOP Concepts in Java? The Four Main OOP Concepts in Java, How They Work, Examples, and More. Retrieved 8 August 2021, from https://stackify.com/oops-concepts-in-java/…"/>
            <p:cNvSpPr txBox="1"/>
            <p:nvPr/>
          </p:nvSpPr>
          <p:spPr>
            <a:xfrm>
              <a:off x="25400" y="25400"/>
              <a:ext cx="10035084" cy="7731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714176" indent="-256976" algn="just" defTabSz="457200">
                <a:lnSpc>
                  <a:spcPct val="200000"/>
                </a:lnSpc>
                <a:spcBef>
                  <a:spcPts val="1000"/>
                </a:spcBef>
                <a:buSzPct val="61000"/>
                <a:buBlip>
                  <a:blip r:embed="rId3"/>
                </a:buBlip>
                <a:defRPr b="0"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  <a:p>
              <a:pPr marL="256976" indent="-256976" algn="just" defTabSz="457200">
                <a:lnSpc>
                  <a:spcPct val="200000"/>
                </a:lnSpc>
                <a:spcBef>
                  <a:spcPts val="1000"/>
                </a:spcBef>
                <a:buSzPct val="61000"/>
                <a:buBlip>
                  <a:blip r:embed="rId3"/>
                </a:buBlip>
                <a:defRPr b="0"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ALTVATER, A. (2020). What Are OOP Concepts in Java? The Four Main OOP Concepts in Java, How They Work, Examples, and More. Retrieved 8 August 2021, from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4" invalidUrl="" action="" tgtFrame="" tooltip="" history="1" highlightClick="0" endSnd="0"/>
                </a:rPr>
                <a:t>https://stackify.com/oops-concepts-in-java/</a:t>
              </a:r>
            </a:p>
            <a:p>
              <a:pPr marL="256976" indent="-256976" algn="just" defTabSz="457200">
                <a:lnSpc>
                  <a:spcPct val="200000"/>
                </a:lnSpc>
                <a:buSzPct val="61000"/>
                <a:buBlip>
                  <a:blip r:embed="rId3"/>
                </a:buBlip>
                <a:defRPr b="0"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Capka, D. (2021). Lesson 7 - Inheritance and polymorphism in Java. Retrieved 10 August 2021, from </a:t>
              </a:r>
              <a:r>
                <a:rPr u="sng">
                  <a:solidFill>
                    <a:srgbClr val="419CFF"/>
                  </a:solidFill>
                  <a:uFill>
                    <a:solidFill>
                      <a:srgbClr val="419CFF"/>
                    </a:solidFill>
                  </a:uFill>
                  <a:hlinkClick r:id="rId5" invalidUrl="" action="" tgtFrame="" tooltip="" history="1" highlightClick="0" endSnd="0"/>
                </a:rPr>
                <a:t>https://www.ictdemy.com/java/oop/inheritance-and-polymorphism-in-java</a:t>
              </a:r>
            </a:p>
            <a:p>
              <a:pPr marL="256976" indent="-256976" algn="just" defTabSz="457200">
                <a:lnSpc>
                  <a:spcPct val="200000"/>
                </a:lnSpc>
                <a:spcBef>
                  <a:spcPts val="1000"/>
                </a:spcBef>
                <a:buSzPct val="61000"/>
                <a:buBlip>
                  <a:blip r:embed="rId3"/>
                </a:buBlip>
                <a:defRPr b="0"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Encapsulation in Java - GeeksforGeeks. (2021). Retrieved 9 August 2021, from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6" invalidUrl="" action="" tgtFrame="" tooltip="" history="1" highlightClick="0" endSnd="0"/>
                </a:rPr>
                <a:t>https://www.geeksforgeeks.org/encapsulation-in-java/</a:t>
              </a:r>
            </a:p>
            <a:p>
              <a:pPr marL="256976" indent="-256976" algn="just" defTabSz="457200">
                <a:lnSpc>
                  <a:spcPct val="200000"/>
                </a:lnSpc>
                <a:spcBef>
                  <a:spcPts val="1000"/>
                </a:spcBef>
                <a:buSzPct val="61000"/>
                <a:buBlip>
                  <a:blip r:embed="rId3"/>
                </a:buBlip>
                <a:defRPr b="0"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Gills, A., &amp; Lewis, S. (2021). What is Object-Oriented Programming (OOP)?. Retrieved 8 August 2021, from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7" invalidUrl="" action="" tgtFrame="" tooltip="" history="1" highlightClick="0" endSnd="0"/>
                </a:rPr>
                <a:t>https://searchapparchitecture.techtarget.com/definition/object-oriented-programming-OOP</a:t>
              </a:r>
            </a:p>
            <a:p>
              <a:pPr marL="256976" indent="-256976" algn="just" defTabSz="457200">
                <a:lnSpc>
                  <a:spcPct val="200000"/>
                </a:lnSpc>
                <a:spcBef>
                  <a:spcPts val="1000"/>
                </a:spcBef>
                <a:buSzPct val="61000"/>
                <a:buBlip>
                  <a:blip r:embed="rId3"/>
                </a:buBlip>
                <a:defRPr b="0"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Inheritance in Java - GeeksforGeeks. (2021). Retrieved 7 August 2021, from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8" invalidUrl="" action="" tgtFrame="" tooltip="" history="1" highlightClick="0" endSnd="0"/>
                </a:rPr>
                <a:t>https://www.geeksforgeeks.org/inheritance-in-java/</a:t>
              </a:r>
            </a:p>
            <a:p>
              <a:pPr marL="256976" indent="-256976" algn="just" defTabSz="457200">
                <a:lnSpc>
                  <a:spcPct val="200000"/>
                </a:lnSpc>
                <a:spcBef>
                  <a:spcPts val="1000"/>
                </a:spcBef>
                <a:buSzPct val="61000"/>
                <a:buBlip>
                  <a:blip r:embed="rId3"/>
                </a:buBlip>
                <a:defRPr b="0"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Java - Constructors. (2021). Retrieved 11 August 2021, from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9" invalidUrl="" action="" tgtFrame="" tooltip="" history="1" highlightClick="0" endSnd="0"/>
                </a:rPr>
                <a:t>https://www.tutorialspoint.com/java/java_constructors.htm</a:t>
              </a:r>
            </a:p>
            <a:p>
              <a:pPr marL="713541" indent="-256976" algn="just" defTabSz="457200">
                <a:lnSpc>
                  <a:spcPct val="200000"/>
                </a:lnSpc>
                <a:spcBef>
                  <a:spcPts val="1000"/>
                </a:spcBef>
                <a:buSzPct val="61000"/>
                <a:buBlip>
                  <a:blip r:embed="rId3"/>
                </a:buBlip>
                <a:defRPr b="0"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  <a:p>
              <a:pPr marL="256976" indent="-256976" algn="just" defTabSz="457200">
                <a:lnSpc>
                  <a:spcPct val="200000"/>
                </a:lnSpc>
                <a:spcBef>
                  <a:spcPts val="1000"/>
                </a:spcBef>
                <a:buSzPct val="61000"/>
                <a:buBlip>
                  <a:blip r:embed="rId3"/>
                </a:buBlip>
                <a:defRPr b="0"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Polymorphism in Java - javatpoint. (2021). Retrieved 10 August 2021, from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10" invalidUrl="" action="" tgtFrame="" tooltip="" history="1" highlightClick="0" endSnd="0"/>
                </a:rPr>
                <a:t>https://www.javatpoint.com/runtime-polymorphism-in-java</a:t>
              </a:r>
            </a:p>
          </p:txBody>
        </p:sp>
        <p:pic>
          <p:nvPicPr>
            <p:cNvPr id="184" name="ALTVATER, A. (2020). What Are OOP Concepts in Java? The Four Main OOP Concepts in Java, How They Work, Examples, and More. Retrieved 8 August 2021, from https://stackify.com/oops-concepts-in-java/… &#10;ALTVATER, A. (2020). What Are OOP Concepts in Java? The Four Main OOP Concepts in Java, How They Work, Examples, and More. Retrieved 8 August 2021, from https://stackify.com/oops-concepts-in-java/&#10;Capka, D. (2021). Lesson 7 - Inheritance and polymorphism in Java. Retrieved 10 August 2021, from https://www.ictdemy.com/java/oop/inheritance-and-polymorphism-in-java&#10;Encapsulation in Java - GeeksforGeeks. (2021). Retrieved 9 August 2021, from https://www.geeksforgeeks.org/encapsulation-in-java/&#10;Gills, A., &amp; Lewis, S. (2021). What is Object-Oriented Programming (OOP)?. Retrieved 8 August 2021, from https://searchapparchitecture.techtarget.com/definition/object-oriented-programming-OOP&#10;Inheritance in Java - GeeksforGeeks. (2021). Retrieved 7 August 2021, from https://www.geeksforgeeks.org/inheritance-in-java/&#10;Java - Constructors. (2021). Retrieved 11 August 2021, from https://www.tutorialspoint.com/java/java_constructors.htm&#10;&#10;Polymorphism in Java - javatpoint. (2021). Retrieved 10 August 2021, from https://www.javatpoint.com/runtime-polymorphism-in-java&#10;" descr="ALTVATER, A. (2020). What Are OOP Concepts in Java? The Four Main OOP Concepts in Java, How They Work, Examples, and More. Retrieved 8 August 2021, from https://stackify.com/oops-concepts-in-java/… ALTVATER, A. (2020). What Are OOP Concepts in Java? The Four Main OOP Concepts in Java, How They Work, Examples, and More. Retrieved 8 August 2021, from https://stackify.com/oops-concepts-in-java/Capka, D. (2021). Lesson 7 - Inheritance and polymorphism in Java. Retrieved 10 August 2021, from https://www.ictdemy.com/java/oop/inheritance-and-polymorphism-in-javaEncapsulation in Java - GeeksforGeeks. (2021). Retrieved 9 August 2021, from https://www.geeksforgeeks.org/encapsulation-in-java/Gills, A., &amp; Lewis, S. (2021). What is Object-Oriented Programming (OOP)?. Retrieved 8 August 2021, from https://searchapparchitecture.techtarget.com/definition/object-oriented-programming-OOPInheritance in Java - GeeksforGeeks. (2021). Retrieved 7 August 2021, from https://www.geeksforgeeks.org/inheritance-in-java/Java - Constructors. (2021). Retrieved 11 August 2021, from https://www.tutorialspoint.com/java/java_constructors.htmPolymorphism in Java - javatpoint. (2021). Retrieved 10 August 2021, from https://www.javatpoint.com/runtime-polymorphism-in-java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0085884" cy="77826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ork Division"/>
          <p:cNvSpPr txBox="1"/>
          <p:nvPr>
            <p:ph type="ctrTitle"/>
          </p:nvPr>
        </p:nvSpPr>
        <p:spPr>
          <a:xfrm>
            <a:off x="694432" y="495300"/>
            <a:ext cx="6100068" cy="863600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356362">
              <a:defRPr sz="48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Work Division </a:t>
            </a:r>
          </a:p>
        </p:txBody>
      </p:sp>
      <p:graphicFrame>
        <p:nvGraphicFramePr>
          <p:cNvPr id="189" name="Table"/>
          <p:cNvGraphicFramePr/>
          <p:nvPr/>
        </p:nvGraphicFramePr>
        <p:xfrm>
          <a:off x="1518672" y="2734470"/>
          <a:ext cx="9117461" cy="42846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201418"/>
                <a:gridCol w="2841201"/>
                <a:gridCol w="3074841"/>
              </a:tblGrid>
              <a:tr h="830691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Sandesh Giri
(NPI000041)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Suraj Pandey
(NPI000051)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</a:tr>
              <a:tr h="943164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Delivery Account Management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</a:tr>
              <a:tr h="924984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Customer Account Management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</a:tr>
              <a:tr h="9910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Order Management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</a:tr>
              <a:tr h="99050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Feedback Management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12700">
                      <a:solidFill>
                        <a:srgbClr val="164F86"/>
                      </a:solidFill>
                      <a:miter lim="400000"/>
                    </a:lnT>
                    <a:lnB w="12700">
                      <a:solidFill>
                        <a:srgbClr val="164F8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0" name="Dingbat Check"/>
          <p:cNvSpPr/>
          <p:nvPr/>
        </p:nvSpPr>
        <p:spPr>
          <a:xfrm>
            <a:off x="5851629" y="3675327"/>
            <a:ext cx="737059" cy="70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Dingbat Check"/>
          <p:cNvSpPr/>
          <p:nvPr/>
        </p:nvSpPr>
        <p:spPr>
          <a:xfrm>
            <a:off x="8590740" y="4629540"/>
            <a:ext cx="737060" cy="70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Dingbat Check"/>
          <p:cNvSpPr/>
          <p:nvPr/>
        </p:nvSpPr>
        <p:spPr>
          <a:xfrm>
            <a:off x="8590740" y="5528593"/>
            <a:ext cx="737060" cy="70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Dingbat Check"/>
          <p:cNvSpPr/>
          <p:nvPr/>
        </p:nvSpPr>
        <p:spPr>
          <a:xfrm>
            <a:off x="5851629" y="6654054"/>
            <a:ext cx="737059" cy="70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!! THANK YOU!!"/>
          <p:cNvSpPr txBox="1"/>
          <p:nvPr>
            <p:ph type="ctrTitle"/>
          </p:nvPr>
        </p:nvSpPr>
        <p:spPr>
          <a:xfrm>
            <a:off x="1270000" y="3694286"/>
            <a:ext cx="10464800" cy="1246014"/>
          </a:xfrm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!! THANK YOU!!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ABLE OF CONTENT"/>
          <p:cNvSpPr txBox="1"/>
          <p:nvPr>
            <p:ph type="ctrTitle"/>
          </p:nvPr>
        </p:nvSpPr>
        <p:spPr>
          <a:xfrm>
            <a:off x="1270000" y="696452"/>
            <a:ext cx="10464800" cy="774238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315468">
              <a:defRPr sz="4320"/>
            </a:lvl1pPr>
          </a:lstStyle>
          <a:p>
            <a:pPr/>
            <a:r>
              <a:t>TABLE OF CONTENT</a:t>
            </a:r>
          </a:p>
        </p:txBody>
      </p:sp>
      <p:sp>
        <p:nvSpPr>
          <p:cNvPr id="126" name="Introduction…"/>
          <p:cNvSpPr txBox="1"/>
          <p:nvPr>
            <p:ph type="subTitle" sz="half" idx="1"/>
          </p:nvPr>
        </p:nvSpPr>
        <p:spPr>
          <a:xfrm>
            <a:off x="2792634" y="2321126"/>
            <a:ext cx="6927279" cy="6657409"/>
          </a:xfrm>
          <a:prstGeom prst="rect">
            <a:avLst/>
          </a:prstGeom>
        </p:spPr>
        <p:txBody>
          <a:bodyPr/>
          <a:lstStyle/>
          <a:p>
            <a:pPr marL="367647" indent="-367647" algn="l" defTabSz="338835">
              <a:lnSpc>
                <a:spcPct val="190000"/>
              </a:lnSpc>
              <a:buSzPct val="100000"/>
              <a:buBlip>
                <a:blip r:embed="rId2"/>
              </a:buBlip>
              <a:defRPr sz="2146"/>
            </a:pPr>
            <a:r>
              <a:t>Introduction</a:t>
            </a:r>
          </a:p>
          <a:p>
            <a:pPr marL="367647" indent="-367647" algn="l" defTabSz="338835">
              <a:lnSpc>
                <a:spcPct val="190000"/>
              </a:lnSpc>
              <a:buSzPct val="100000"/>
              <a:buBlip>
                <a:blip r:embed="rId2"/>
              </a:buBlip>
              <a:defRPr sz="2146"/>
            </a:pPr>
            <a:r>
              <a:t>Objective</a:t>
            </a:r>
          </a:p>
          <a:p>
            <a:pPr marL="367647" indent="-367647" algn="l" defTabSz="338835">
              <a:lnSpc>
                <a:spcPct val="190000"/>
              </a:lnSpc>
              <a:buSzPct val="100000"/>
              <a:buBlip>
                <a:blip r:embed="rId2"/>
              </a:buBlip>
              <a:defRPr sz="2146"/>
            </a:pPr>
            <a:r>
              <a:t>UML Diagram</a:t>
            </a:r>
          </a:p>
          <a:p>
            <a:pPr marL="706483" indent="-367647" algn="l" defTabSz="338835">
              <a:lnSpc>
                <a:spcPct val="190000"/>
              </a:lnSpc>
              <a:buSzPct val="70000"/>
              <a:buBlip>
                <a:blip r:embed="rId3"/>
              </a:buBlip>
              <a:defRPr sz="2146"/>
            </a:pPr>
            <a:r>
              <a:t>Class Diagram</a:t>
            </a:r>
          </a:p>
          <a:p>
            <a:pPr marL="706483" indent="-367647" algn="l" defTabSz="338835">
              <a:lnSpc>
                <a:spcPct val="190000"/>
              </a:lnSpc>
              <a:buSzPct val="70000"/>
              <a:buBlip>
                <a:blip r:embed="rId3"/>
              </a:buBlip>
              <a:defRPr sz="2146"/>
            </a:pPr>
            <a:r>
              <a:t>Use Case Diagram</a:t>
            </a:r>
          </a:p>
          <a:p>
            <a:pPr marL="367647" indent="-367647" algn="l" defTabSz="338835">
              <a:lnSpc>
                <a:spcPct val="190000"/>
              </a:lnSpc>
              <a:buSzPct val="100000"/>
              <a:buBlip>
                <a:blip r:embed="rId2"/>
              </a:buBlip>
              <a:defRPr sz="2146"/>
            </a:pPr>
            <a:r>
              <a:t>User Roles</a:t>
            </a:r>
          </a:p>
          <a:p>
            <a:pPr marL="367647" indent="-367647" algn="l" defTabSz="338835">
              <a:lnSpc>
                <a:spcPct val="190000"/>
              </a:lnSpc>
              <a:buSzPct val="100000"/>
              <a:buBlip>
                <a:blip r:embed="rId2"/>
              </a:buBlip>
              <a:defRPr sz="2146"/>
            </a:pPr>
            <a:r>
              <a:t>Use of Object Oriented Programming Language</a:t>
            </a:r>
          </a:p>
          <a:p>
            <a:pPr marL="367647" indent="-367647" algn="l" defTabSz="338835">
              <a:lnSpc>
                <a:spcPct val="190000"/>
              </a:lnSpc>
              <a:buSzPct val="100000"/>
              <a:buBlip>
                <a:blip r:embed="rId2"/>
              </a:buBlip>
              <a:defRPr sz="2146"/>
            </a:pPr>
            <a:r>
              <a:t>Advantages of Object Oriented System</a:t>
            </a:r>
          </a:p>
          <a:p>
            <a:pPr marL="367647" indent="-367647" algn="l" defTabSz="338835">
              <a:lnSpc>
                <a:spcPct val="190000"/>
              </a:lnSpc>
              <a:buSzPct val="100000"/>
              <a:buBlip>
                <a:blip r:embed="rId2"/>
              </a:buBlip>
              <a:defRPr sz="2146"/>
            </a:pPr>
            <a:r>
              <a:t>Limitations</a:t>
            </a:r>
          </a:p>
          <a:p>
            <a:pPr marL="367647" indent="-367647" algn="l" defTabSz="338835">
              <a:lnSpc>
                <a:spcPct val="190000"/>
              </a:lnSpc>
              <a:buSzPct val="100000"/>
              <a:buBlip>
                <a:blip r:embed="rId2"/>
              </a:buBlip>
              <a:defRPr sz="2146"/>
            </a:pPr>
            <a:r>
              <a:t>Conclusion</a:t>
            </a:r>
          </a:p>
          <a:p>
            <a:pPr marL="367647" indent="-367647" algn="l" defTabSz="338835">
              <a:lnSpc>
                <a:spcPct val="190000"/>
              </a:lnSpc>
              <a:buSzPct val="100000"/>
              <a:buBlip>
                <a:blip r:embed="rId2"/>
              </a:buBlip>
              <a:defRPr sz="2146"/>
            </a:pPr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ntroduction"/>
          <p:cNvSpPr txBox="1"/>
          <p:nvPr>
            <p:ph type="ctrTitle"/>
          </p:nvPr>
        </p:nvSpPr>
        <p:spPr>
          <a:xfrm>
            <a:off x="2068537" y="1028700"/>
            <a:ext cx="8867726" cy="1105645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0" dist="82608" dir="2700000">
              <a:srgbClr val="000000">
                <a:alpha val="20921"/>
              </a:srgbClr>
            </a:outerShdw>
          </a:effectLst>
        </p:spPr>
        <p:txBody>
          <a:bodyPr/>
          <a:lstStyle>
            <a:lvl1pPr defTabSz="502412">
              <a:defRPr sz="68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29" name="Our project is developed under java programming language…"/>
          <p:cNvSpPr txBox="1"/>
          <p:nvPr>
            <p:ph type="subTitle" sz="half" idx="1"/>
          </p:nvPr>
        </p:nvSpPr>
        <p:spPr>
          <a:xfrm>
            <a:off x="1270000" y="3273176"/>
            <a:ext cx="10464800" cy="4811367"/>
          </a:xfrm>
          <a:prstGeom prst="rect">
            <a:avLst/>
          </a:prstGeom>
        </p:spPr>
        <p:txBody>
          <a:bodyPr/>
          <a:lstStyle/>
          <a:p>
            <a:pPr marL="633875" indent="-633875" algn="l">
              <a:lnSpc>
                <a:spcPct val="130000"/>
              </a:lnSpc>
              <a:buSzPct val="100000"/>
              <a:buBlip>
                <a:blip r:embed="rId2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Our project is developed under java programming language</a:t>
            </a:r>
          </a:p>
          <a:p>
            <a:pPr marL="633875" indent="-633875" algn="l">
              <a:lnSpc>
                <a:spcPct val="130000"/>
              </a:lnSpc>
              <a:buSzPct val="100000"/>
              <a:buBlip>
                <a:blip r:embed="rId2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System can handle user account management, order management, view report and feedback management.</a:t>
            </a:r>
          </a:p>
          <a:p>
            <a:pPr marL="633875" indent="-633875" algn="l">
              <a:lnSpc>
                <a:spcPct val="130000"/>
              </a:lnSpc>
              <a:buSzPct val="100000"/>
              <a:buBlip>
                <a:blip r:embed="rId2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 are stored in txt 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ive"/>
          <p:cNvSpPr txBox="1"/>
          <p:nvPr>
            <p:ph type="ctrTitle"/>
          </p:nvPr>
        </p:nvSpPr>
        <p:spPr>
          <a:xfrm>
            <a:off x="2826618" y="1473200"/>
            <a:ext cx="7872264" cy="799852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350520"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132" name="To manage details of customer, delivery staff, orders, invoice report.…"/>
          <p:cNvSpPr txBox="1"/>
          <p:nvPr>
            <p:ph type="subTitle" sz="half" idx="1"/>
          </p:nvPr>
        </p:nvSpPr>
        <p:spPr>
          <a:xfrm>
            <a:off x="1500560" y="4092750"/>
            <a:ext cx="10537080" cy="3410912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marL="513953" indent="-513953" algn="just">
              <a:lnSpc>
                <a:spcPts val="10000"/>
              </a:lnSpc>
              <a:buSzPct val="66000"/>
              <a:buBlip>
                <a:blip r:embed="rId2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manage details of customer, delivery staff, orders, invoice report.</a:t>
            </a:r>
          </a:p>
          <a:p>
            <a:pPr algn="just">
              <a:lnSpc>
                <a:spcPts val="1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508000" indent="-508000" algn="just">
              <a:lnSpc>
                <a:spcPts val="11700"/>
              </a:lnSpc>
              <a:buSzPct val="67000"/>
              <a:buBlip>
                <a:blip r:embed="rId2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reduce the manual working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lass Diagram"/>
          <p:cNvSpPr txBox="1"/>
          <p:nvPr>
            <p:ph type="ctrTitle"/>
          </p:nvPr>
        </p:nvSpPr>
        <p:spPr>
          <a:xfrm>
            <a:off x="669470" y="1621285"/>
            <a:ext cx="5937480" cy="661181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233679">
              <a:defRPr sz="3200"/>
            </a:lvl1pPr>
          </a:lstStyle>
          <a:p>
            <a:pPr/>
            <a:r>
              <a:t>Class Diagram </a:t>
            </a:r>
          </a:p>
        </p:txBody>
      </p:sp>
      <p:pic>
        <p:nvPicPr>
          <p:cNvPr id="135" name="Screen Shot 2021-08-12 at 10.02.51 am.png" descr="Screen Shot 2021-08-12 at 10.02.51 a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2481" y="2650738"/>
            <a:ext cx="7483489" cy="6743019"/>
          </a:xfrm>
          <a:prstGeom prst="rect">
            <a:avLst/>
          </a:prstGeom>
          <a:effectLst>
            <a:outerShdw sx="100000" sy="100000" kx="0" ky="0" algn="b" rotWithShape="0" blurRad="431800" dist="353389" dir="2700000">
              <a:srgbClr val="000000">
                <a:alpha val="39636"/>
              </a:srgbClr>
            </a:outerShdw>
          </a:effectLst>
        </p:spPr>
      </p:pic>
      <p:pic>
        <p:nvPicPr>
          <p:cNvPr id="136" name="UML diagram UML diagram" descr="UML diagram UML diagram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7900" y="54017"/>
            <a:ext cx="11049001" cy="14346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Use Case Diagram"/>
          <p:cNvSpPr txBox="1"/>
          <p:nvPr>
            <p:ph type="ctrTitle"/>
          </p:nvPr>
        </p:nvSpPr>
        <p:spPr>
          <a:xfrm>
            <a:off x="681951" y="1159210"/>
            <a:ext cx="5087238" cy="661473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251206">
              <a:defRPr sz="344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 Case Diagram </a:t>
            </a:r>
          </a:p>
        </p:txBody>
      </p:sp>
      <p:pic>
        <p:nvPicPr>
          <p:cNvPr id="139" name="Screen Shot 2021-08-12 at 10.58.00 am.png" descr="Screen Shot 2021-08-12 at 10.58.00 a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6750" y="2187119"/>
            <a:ext cx="6008558" cy="7477581"/>
          </a:xfrm>
          <a:prstGeom prst="rect">
            <a:avLst/>
          </a:prstGeom>
          <a:effectLst>
            <a:outerShdw sx="100000" sy="100000" kx="0" ky="0" algn="b" rotWithShape="0" blurRad="190500" dist="317500" dir="5400000">
              <a:srgbClr val="000000">
                <a:alpha val="84183"/>
              </a:srgbClr>
            </a:outerShdw>
          </a:effectLst>
        </p:spPr>
      </p:pic>
      <p:pic>
        <p:nvPicPr>
          <p:cNvPr id="140" name="UML diagram UML diagram" descr="UML diagram UML diagram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7900" y="-120711"/>
            <a:ext cx="11049001" cy="13285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User Role"/>
          <p:cNvSpPr txBox="1"/>
          <p:nvPr>
            <p:ph type="ctrTitle"/>
          </p:nvPr>
        </p:nvSpPr>
        <p:spPr>
          <a:xfrm>
            <a:off x="694432" y="495300"/>
            <a:ext cx="6100068" cy="863600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356362">
              <a:defRPr sz="48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User Role </a:t>
            </a:r>
          </a:p>
        </p:txBody>
      </p:sp>
      <p:grpSp>
        <p:nvGrpSpPr>
          <p:cNvPr id="145" name="Managing Staff Roles"/>
          <p:cNvGrpSpPr/>
          <p:nvPr/>
        </p:nvGrpSpPr>
        <p:grpSpPr>
          <a:xfrm>
            <a:off x="3275285" y="2387600"/>
            <a:ext cx="6454230" cy="766813"/>
            <a:chOff x="0" y="0"/>
            <a:chExt cx="6454229" cy="766812"/>
          </a:xfrm>
        </p:grpSpPr>
        <p:sp>
          <p:nvSpPr>
            <p:cNvPr id="144" name="Managing Staff Roles"/>
            <p:cNvSpPr txBox="1"/>
            <p:nvPr/>
          </p:nvSpPr>
          <p:spPr>
            <a:xfrm>
              <a:off x="38100" y="38100"/>
              <a:ext cx="6378030" cy="690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defTabSz="257047">
                <a:defRPr b="0" sz="352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Managing Staff Roles</a:t>
              </a:r>
            </a:p>
          </p:txBody>
        </p:sp>
        <p:pic>
          <p:nvPicPr>
            <p:cNvPr id="143" name="Managing Staff Roles Managing Staff Roles" descr="Managing Staff Roles Managing Staff Roles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454230" cy="766813"/>
            </a:xfrm>
            <a:prstGeom prst="rect">
              <a:avLst/>
            </a:prstGeom>
            <a:effectLst/>
          </p:spPr>
        </p:pic>
      </p:grpSp>
      <p:sp>
        <p:nvSpPr>
          <p:cNvPr id="146" name="Manage User Account…"/>
          <p:cNvSpPr txBox="1"/>
          <p:nvPr>
            <p:ph type="subTitle" sz="half" idx="1"/>
          </p:nvPr>
        </p:nvSpPr>
        <p:spPr>
          <a:xfrm>
            <a:off x="1186507" y="3870573"/>
            <a:ext cx="8603031" cy="4661537"/>
          </a:xfrm>
          <a:prstGeom prst="rect">
            <a:avLst/>
          </a:prstGeom>
        </p:spPr>
        <p:txBody>
          <a:bodyPr/>
          <a:lstStyle/>
          <a:p>
            <a:pPr marL="426581" indent="-426581" algn="l" defTabSz="484886">
              <a:lnSpc>
                <a:spcPct val="180000"/>
              </a:lnSpc>
              <a:buSzPct val="150000"/>
              <a:buBlip>
                <a:blip r:embed="rId4"/>
              </a:buBlip>
              <a:defRPr sz="3071"/>
            </a:pPr>
            <a:r>
              <a:t>      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Manage User Account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84886">
              <a:lnSpc>
                <a:spcPct val="50000"/>
              </a:lnSpc>
              <a:defRPr sz="30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</a:p>
          <a:p>
            <a:pPr marL="426581" indent="-426581" algn="l" defTabSz="484886">
              <a:lnSpc>
                <a:spcPct val="220000"/>
              </a:lnSpc>
              <a:buSzPct val="150000"/>
              <a:buBlip>
                <a:blip r:embed="rId5"/>
              </a:buBlip>
              <a:defRPr sz="30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Manage Order</a:t>
            </a:r>
          </a:p>
          <a:p>
            <a:pPr marL="426581" indent="-426581" algn="l" defTabSz="484886">
              <a:lnSpc>
                <a:spcPct val="220000"/>
              </a:lnSpc>
              <a:buSzPct val="150000"/>
              <a:buBlip>
                <a:blip r:embed="rId6"/>
              </a:buBlip>
              <a:defRPr sz="30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Generate Invoice</a:t>
            </a:r>
          </a:p>
          <a:p>
            <a:pPr marL="426581" indent="-426581" algn="l" defTabSz="484886">
              <a:lnSpc>
                <a:spcPct val="250000"/>
              </a:lnSpc>
              <a:buSzPct val="150000"/>
              <a:buBlip>
                <a:blip r:embed="rId7"/>
              </a:buBlip>
              <a:defRPr sz="30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View Invoice Report</a:t>
            </a:r>
          </a:p>
          <a:p>
            <a:pPr marL="426581" indent="-426581" algn="l" defTabSz="484886">
              <a:lnSpc>
                <a:spcPct val="180000"/>
              </a:lnSpc>
              <a:buSzPct val="150000"/>
              <a:buBlip>
                <a:blip r:embed="rId8"/>
              </a:buBlip>
              <a:defRPr sz="307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Send Feedback</a:t>
            </a:r>
          </a:p>
        </p:txBody>
      </p:sp>
      <p:pic>
        <p:nvPicPr>
          <p:cNvPr id="147" name="Screen Shot 2021-08-15 at 12.13.36 pm.png" descr="Screen Shot 2021-08-15 at 12.13.36 p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13491" y="3652573"/>
            <a:ext cx="4712172" cy="4961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User Role"/>
          <p:cNvSpPr txBox="1"/>
          <p:nvPr>
            <p:ph type="ctrTitle"/>
          </p:nvPr>
        </p:nvSpPr>
        <p:spPr>
          <a:xfrm>
            <a:off x="694432" y="495300"/>
            <a:ext cx="6100068" cy="863600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356362">
              <a:defRPr sz="48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User Role </a:t>
            </a:r>
          </a:p>
        </p:txBody>
      </p:sp>
      <p:grpSp>
        <p:nvGrpSpPr>
          <p:cNvPr id="152" name="Delivery Staff Roles"/>
          <p:cNvGrpSpPr/>
          <p:nvPr/>
        </p:nvGrpSpPr>
        <p:grpSpPr>
          <a:xfrm>
            <a:off x="2856185" y="2349500"/>
            <a:ext cx="6454230" cy="682874"/>
            <a:chOff x="0" y="0"/>
            <a:chExt cx="6454229" cy="682873"/>
          </a:xfrm>
        </p:grpSpPr>
        <p:sp>
          <p:nvSpPr>
            <p:cNvPr id="151" name="Delivery Staff Roles"/>
            <p:cNvSpPr txBox="1"/>
            <p:nvPr/>
          </p:nvSpPr>
          <p:spPr>
            <a:xfrm>
              <a:off x="38099" y="38100"/>
              <a:ext cx="6378031" cy="6066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defTabSz="233679">
                <a:defRPr b="0"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Delivery Staff Roles</a:t>
              </a:r>
            </a:p>
          </p:txBody>
        </p:sp>
        <p:pic>
          <p:nvPicPr>
            <p:cNvPr id="150" name="Delivery Staff Roles Delivery Staff Roles" descr="Delivery Staff Roles Delivery Staff Roles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6454231" cy="682874"/>
            </a:xfrm>
            <a:prstGeom prst="rect">
              <a:avLst/>
            </a:prstGeom>
            <a:effectLst/>
          </p:spPr>
        </p:pic>
      </p:grpSp>
      <p:pic>
        <p:nvPicPr>
          <p:cNvPr id="153" name="836E1BF5-D4C7-4EEB-9CED-A7D54FF27FB7.jpeg" descr="836E1BF5-D4C7-4EEB-9CED-A7D54FF27FB7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87605" y="3866852"/>
            <a:ext cx="3650305" cy="3650305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View Delivery Status…"/>
          <p:cNvSpPr txBox="1"/>
          <p:nvPr>
            <p:ph type="subTitle" sz="half" idx="1"/>
          </p:nvPr>
        </p:nvSpPr>
        <p:spPr>
          <a:xfrm>
            <a:off x="1271051" y="3882100"/>
            <a:ext cx="8855406" cy="4538842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lnSpc>
                <a:spcPct val="240000"/>
              </a:lnSpc>
              <a:buSzPct val="150000"/>
              <a:buBlip>
                <a:blip r:embed="rId5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View Delivery Status</a:t>
            </a:r>
          </a:p>
          <a:p>
            <a:pPr marL="513953" indent="-513953" algn="l">
              <a:lnSpc>
                <a:spcPct val="240000"/>
              </a:lnSpc>
              <a:buSzPct val="150000"/>
              <a:buBlip>
                <a:blip r:embed="rId6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Update Parcel current location</a:t>
            </a:r>
          </a:p>
          <a:p>
            <a:pPr marL="513953" indent="-513953" algn="l">
              <a:lnSpc>
                <a:spcPct val="220000"/>
              </a:lnSpc>
              <a:buSzPct val="150000"/>
              <a:buBlip>
                <a:blip r:embed="rId7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View Personal Profile</a:t>
            </a:r>
          </a:p>
          <a:p>
            <a:pPr marL="513953" indent="-513953" algn="l">
              <a:lnSpc>
                <a:spcPct val="180000"/>
              </a:lnSpc>
              <a:buSzPct val="220000"/>
              <a:buBlip>
                <a:blip r:embed="rId8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Update Profile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75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Use of Object Oriented Programming Concept"/>
          <p:cNvSpPr txBox="1"/>
          <p:nvPr>
            <p:ph type="ctrTitle"/>
          </p:nvPr>
        </p:nvSpPr>
        <p:spPr>
          <a:xfrm>
            <a:off x="1431032" y="457200"/>
            <a:ext cx="9958884" cy="863600"/>
          </a:xfrm>
          <a:prstGeom prst="rect">
            <a:avLst/>
          </a:prstGeom>
          <a:blipFill>
            <a:blip r:embed="rId2"/>
          </a:blipFill>
          <a:ln w="9525">
            <a:round/>
          </a:ln>
        </p:spPr>
        <p:txBody>
          <a:bodyPr/>
          <a:lstStyle>
            <a:lvl1pPr defTabSz="297941">
              <a:defRPr sz="40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 of Object Oriented Programming Concept</a:t>
            </a:r>
          </a:p>
        </p:txBody>
      </p:sp>
      <p:sp>
        <p:nvSpPr>
          <p:cNvPr id="157" name="Creation of class and object"/>
          <p:cNvSpPr txBox="1"/>
          <p:nvPr>
            <p:ph type="subTitle" sz="quarter" idx="1"/>
          </p:nvPr>
        </p:nvSpPr>
        <p:spPr>
          <a:xfrm>
            <a:off x="1270000" y="2679700"/>
            <a:ext cx="10464800" cy="939800"/>
          </a:xfrm>
          <a:prstGeom prst="rect">
            <a:avLst/>
          </a:prstGeom>
        </p:spPr>
        <p:txBody>
          <a:bodyPr/>
          <a:lstStyle>
            <a:lvl1pPr marL="633875" indent="-633875" algn="l">
              <a:lnSpc>
                <a:spcPct val="150000"/>
              </a:lnSpc>
              <a:buSzPct val="100000"/>
              <a:buBlip>
                <a:blip r:embed="rId3"/>
              </a:buBlip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Creation of class and object</a:t>
            </a:r>
          </a:p>
        </p:txBody>
      </p:sp>
      <p:pic>
        <p:nvPicPr>
          <p:cNvPr id="158" name="Screen Shot 2021-08-11 at 9.34.16 pm.png" descr="Screen Shot 2021-08-11 at 9.34.1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1300" y="4076700"/>
            <a:ext cx="10035084" cy="1352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21-08-11 at 8.17.32 pm.png" descr="Screen Shot 2021-08-11 at 8.17.3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7500" y="6559550"/>
            <a:ext cx="5329606" cy="2404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50">
        <p15:prstTrans prst="peelOff" invX="1"/>
      </p:transition>
    </mc:Choice>
    <mc:Choice xmlns:p14="http://schemas.microsoft.com/office/powerpoint/2010/main" Requires="p14">
      <p:transition spd="slow" advClick="1" p14:dur="1250">
        <p:wipe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